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820" r:id="rId5"/>
    <p:sldId id="821" r:id="rId6"/>
    <p:sldId id="822" r:id="rId7"/>
    <p:sldId id="823" r:id="rId8"/>
    <p:sldId id="824" r:id="rId9"/>
    <p:sldId id="825" r:id="rId10"/>
    <p:sldId id="826" r:id="rId11"/>
    <p:sldId id="827" r:id="rId12"/>
    <p:sldId id="828" r:id="rId13"/>
    <p:sldId id="829" r:id="rId14"/>
    <p:sldId id="831" r:id="rId15"/>
    <p:sldId id="832" r:id="rId16"/>
    <p:sldId id="83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2F08"/>
    <a:srgbClr val="E3CBBA"/>
    <a:srgbClr val="853F00"/>
    <a:srgbClr val="F7F7F7"/>
    <a:srgbClr val="E6E6E6"/>
    <a:srgbClr val="1C1E26"/>
    <a:srgbClr val="303342"/>
    <a:srgbClr val="485F74"/>
    <a:srgbClr val="354655"/>
    <a:srgbClr val="C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558" autoAdjust="0"/>
  </p:normalViewPr>
  <p:slideViewPr>
    <p:cSldViewPr snapToGrid="0">
      <p:cViewPr varScale="1">
        <p:scale>
          <a:sx n="79" d="100"/>
          <a:sy n="79" d="100"/>
        </p:scale>
        <p:origin x="72" y="244"/>
      </p:cViewPr>
      <p:guideLst>
        <p:guide orient="horz" pos="4080"/>
        <p:guide pos="3840"/>
      </p:guideLst>
    </p:cSldViewPr>
  </p:slideViewPr>
  <p:outlineViewPr>
    <p:cViewPr>
      <p:scale>
        <a:sx n="75" d="100"/>
        <a:sy n="75" d="100"/>
      </p:scale>
      <p:origin x="0" y="-1857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757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133-4286-8D74-E55D03290DE7}"/>
              </c:ext>
            </c:extLst>
          </c:dPt>
          <c:dPt>
            <c:idx val="1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133-4286-8D74-E55D03290DE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0.21</c:v>
                </c:pt>
                <c:pt idx="1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33-4286-8D74-E55D03290D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83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7D9-45C6-B78D-6790A0D4235D}"/>
              </c:ext>
            </c:extLst>
          </c:dPt>
          <c:dPt>
            <c:idx val="1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7D9-45C6-B78D-6790A0D4235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0.36</c:v>
                </c:pt>
                <c:pt idx="1">
                  <c:v>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7D9-45C6-B78D-6790A0D423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35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EF-45B1-9BD9-38C8FB3D8347}"/>
              </c:ext>
            </c:extLst>
          </c:dPt>
          <c:dPt>
            <c:idx val="1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EF-45B1-9BD9-38C8FB3D834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0.28999999999999998</c:v>
                </c:pt>
                <c:pt idx="1">
                  <c:v>0.71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EF-45B1-9BD9-38C8FB3D83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55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2A6-4D67-A0E8-B7E5CC36D4C3}"/>
              </c:ext>
            </c:extLst>
          </c:dPt>
          <c:dPt>
            <c:idx val="1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2A6-4D67-A0E8-B7E5CC36D4C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7.0000000000000007E-2</c:v>
                </c:pt>
                <c:pt idx="1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2A6-4D67-A0E8-B7E5CC36D4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5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202-4D5B-A40D-757561C34C55}"/>
              </c:ext>
            </c:extLst>
          </c:dPt>
          <c:dPt>
            <c:idx val="1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202-4D5B-A40D-757561C34C5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7.0000000000000007E-2</c:v>
                </c:pt>
                <c:pt idx="1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202-4D5B-A40D-757561C34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5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accent1">
                    <a:lumMod val="25000"/>
                  </a:schemeClr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ANNUAL SALES &amp; GROSS PROFIT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Sheet1!$B$2:$B$4</c:f>
              <c:numCache>
                <c:formatCode>"$"#,##0_);[Red]\("$"#,##0\)</c:formatCode>
                <c:ptCount val="3"/>
                <c:pt idx="0">
                  <c:v>702000</c:v>
                </c:pt>
                <c:pt idx="1">
                  <c:v>777200</c:v>
                </c:pt>
                <c:pt idx="2">
                  <c:v>849420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1B-4CB5-A990-177C43139E5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COGS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Sheet1!$C$2:$C$4</c:f>
              <c:numCache>
                <c:formatCode>"$"#,##0_);[Red]\("$"#,##0\)</c:formatCode>
                <c:ptCount val="3"/>
                <c:pt idx="0">
                  <c:v>212000</c:v>
                </c:pt>
                <c:pt idx="1">
                  <c:v>222600</c:v>
                </c:pt>
                <c:pt idx="2">
                  <c:v>233730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1B-4CB5-A990-177C43139E5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PROFIT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Sheet1!$D$2:$D$4</c:f>
              <c:numCache>
                <c:formatCode>#,##0</c:formatCode>
                <c:ptCount val="3"/>
                <c:pt idx="0">
                  <c:v>490000</c:v>
                </c:pt>
                <c:pt idx="1">
                  <c:v>549600</c:v>
                </c:pt>
                <c:pt idx="2" formatCode="General">
                  <c:v>615690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1B-4CB5-A990-177C43139E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2712703"/>
        <c:axId val="2011153599"/>
      </c:barChart>
      <c:catAx>
        <c:axId val="222712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>
                    <a:lumMod val="25000"/>
                  </a:schemeClr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2011153599"/>
        <c:crosses val="autoZero"/>
        <c:auto val="1"/>
        <c:lblAlgn val="ctr"/>
        <c:lblOffset val="100"/>
        <c:noMultiLvlLbl val="0"/>
      </c:catAx>
      <c:valAx>
        <c:axId val="2011153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>
                    <a:lumMod val="25000"/>
                  </a:schemeClr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222712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1">
                  <a:lumMod val="25000"/>
                </a:schemeClr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0" baseline="0">
                <a:solidFill>
                  <a:schemeClr val="accent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Success Ratios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0" baseline="0">
              <a:solidFill>
                <a:schemeClr val="accent1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PROFIT MARGIN</c:v>
                </c:pt>
              </c:strCache>
            </c:strRef>
          </c:tx>
          <c:spPr>
            <a:ln w="57150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 formatCode="0%">
                  <c:v>0.12</c:v>
                </c:pt>
                <c:pt idx="1">
                  <c:v>0.14949999999999999</c:v>
                </c:pt>
                <c:pt idx="2">
                  <c:v>0.17660000000000001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FE-45CD-9977-77AD9074CB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8420000"/>
        <c:axId val="1208423744"/>
      </c:line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ACID TEST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2.34</c:v>
                </c:pt>
                <c:pt idx="1">
                  <c:v>3.66</c:v>
                </c:pt>
                <c:pt idx="2">
                  <c:v>6.77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FE-45CD-9977-77AD9074CB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8442464"/>
        <c:axId val="1208445792"/>
      </c:lineChart>
      <c:catAx>
        <c:axId val="1208420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>
                    <a:lumMod val="25000"/>
                  </a:schemeClr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208423744"/>
        <c:crosses val="autoZero"/>
        <c:auto val="1"/>
        <c:lblAlgn val="ctr"/>
        <c:lblOffset val="100"/>
        <c:noMultiLvlLbl val="0"/>
      </c:catAx>
      <c:valAx>
        <c:axId val="1208423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>
                    <a:lumMod val="25000"/>
                  </a:schemeClr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208420000"/>
        <c:crosses val="autoZero"/>
        <c:crossBetween val="between"/>
        <c:majorUnit val="4.0000000000000008E-2"/>
      </c:valAx>
      <c:valAx>
        <c:axId val="1208445792"/>
        <c:scaling>
          <c:orientation val="minMax"/>
          <c:max val="7"/>
        </c:scaling>
        <c:delete val="0"/>
        <c:axPos val="r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8442464"/>
        <c:crosses val="max"/>
        <c:crossBetween val="between"/>
      </c:valAx>
      <c:catAx>
        <c:axId val="1208442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084457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1">
                  <a:lumMod val="25000"/>
                </a:schemeClr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887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1">
              <a:lumMod val="10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48351"/>
            <a:ext cx="10515600" cy="762338"/>
          </a:xfrm>
        </p:spPr>
        <p:txBody>
          <a:bodyPr>
            <a:normAutofit/>
          </a:bodyPr>
          <a:lstStyle>
            <a:lvl1pPr algn="ctr">
              <a:defRPr sz="1800" b="1" cap="all" spc="60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1500" y="1500330"/>
            <a:ext cx="3429000" cy="3255264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8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29510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885A36-9B2E-CD52-C188-43035C62D7D2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022350" y="1584960"/>
            <a:ext cx="10146806" cy="4429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3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 2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908" y="368658"/>
            <a:ext cx="6228732" cy="830221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0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906" y="1430936"/>
            <a:ext cx="6228732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2619741-BE88-A22C-6A3B-780557621A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906" y="2029538"/>
            <a:ext cx="6228732" cy="109076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EBD26BC-C603-AEA2-3415-24A8A100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3906" y="3218958"/>
            <a:ext cx="6228732" cy="344009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F0960D-533E-D280-6096-A2F8BAC7AE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906" y="3640657"/>
            <a:ext cx="6228732" cy="344009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9ACA4C2-F939-8D8C-98EF-A61C8B760F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906" y="4073211"/>
            <a:ext cx="6228732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1BF306D-A7D8-5086-F014-05405FA67D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3906" y="4675595"/>
            <a:ext cx="6228732" cy="1154882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6560" y="-1"/>
            <a:ext cx="4155440" cy="5243333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6559" y="5243332"/>
            <a:ext cx="4155440" cy="1637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2">
              <a:lumMod val="10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7222" y="2247391"/>
            <a:ext cx="4434840" cy="762338"/>
          </a:xfrm>
          <a:noFill/>
        </p:spPr>
        <p:txBody>
          <a:bodyPr>
            <a:normAutofit/>
          </a:bodyPr>
          <a:lstStyle>
            <a:lvl1pPr algn="l">
              <a:defRPr sz="4800" b="1" cap="all" spc="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1516380" y="1730247"/>
            <a:ext cx="3657600" cy="3472282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810CE0D-B662-5180-72B1-8363C2E1BD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7222" y="3258237"/>
            <a:ext cx="4434840" cy="368884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092BFD6-74C7-2D2A-4F93-95F4341BAB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67222" y="3748147"/>
            <a:ext cx="4434840" cy="1454381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400" b="1" cap="none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626753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A29B-5AE9-CB8D-8A2B-144DBB8BCB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043" y="365125"/>
            <a:ext cx="11100126" cy="1325563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0432AB-307E-C133-AB03-5B6286B22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1DDF95-5C6A-BFC2-3D73-E19530C8D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9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3784" y="1017127"/>
            <a:ext cx="3259239" cy="638050"/>
          </a:xfrm>
        </p:spPr>
        <p:txBody>
          <a:bodyPr tIns="0" bIns="0" anchor="b">
            <a:normAutofit/>
          </a:bodyPr>
          <a:lstStyle>
            <a:lvl1pPr algn="l">
              <a:lnSpc>
                <a:spcPct val="7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C420D7-C2DD-AA2E-0967-246BCAC712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3784" y="1667337"/>
            <a:ext cx="3259138" cy="1635155"/>
          </a:xfrm>
        </p:spPr>
        <p:txBody>
          <a:bodyPr tIns="0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26643" y="-1"/>
            <a:ext cx="6146157" cy="3452149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CA433-95E2-FC02-373D-296793B74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59533" y="1"/>
            <a:ext cx="1232467" cy="3452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34D26-5CDD-1D72-F4F5-4E8F2E8A7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52149"/>
            <a:ext cx="1232467" cy="34058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96049" y="3452149"/>
            <a:ext cx="6146157" cy="3423213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8165" y="3831219"/>
            <a:ext cx="2719830" cy="2638706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3133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1999" cy="1649977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900221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3E7ECCC-BD1E-CBCA-E8C4-9C7A0440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012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012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FEE9A33-86BC-1ACB-FD12-3D125D7AC6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67529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79A1158-8509-9A92-5B8F-B87303ABC5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7529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4C8324F-73B9-5F50-2F8B-86B0683A48C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046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64B4E6B-794C-37E8-8DD5-B039832950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046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0371E6D-BAFA-5426-4D03-3E4D6EA4E0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8563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B8342D6-37CA-33AA-29B9-2FEB001504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8563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D35E594-AF24-811C-7ECB-E0BC86C3A3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14079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DADD4CA-04B2-8363-1058-E2EEB4A1BB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14079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182880" tIns="0" rIns="18288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ED80DC6-E45B-98F5-D668-F7E0728080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33104" y="4942244"/>
            <a:ext cx="3345083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4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900221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706FB3F8-975F-CDE6-AD5A-41A6C4AEFA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011" y="1204943"/>
            <a:ext cx="10252763" cy="356556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24" name="Chart Placeholder 23">
            <a:extLst>
              <a:ext uri="{FF2B5EF4-FFF2-40B4-BE49-F238E27FC236}">
                <a16:creationId xmlns:a16="http://schemas.microsoft.com/office/drawing/2014/main" id="{70E058DD-8D94-446E-787F-5F2A17EA2196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38306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3E7ECCC-BD1E-CBCA-E8C4-9C7A0440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4504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4168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8" name="Chart Placeholder 23">
            <a:extLst>
              <a:ext uri="{FF2B5EF4-FFF2-40B4-BE49-F238E27FC236}">
                <a16:creationId xmlns:a16="http://schemas.microsoft.com/office/drawing/2014/main" id="{EAFEEDA8-9219-BD40-C230-E92998E15A23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025009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20430E8-C9E5-7571-B3E8-A14938C6E4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5617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79A1158-8509-9A92-5B8F-B87303ABC5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5280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hart Placeholder 23">
            <a:extLst>
              <a:ext uri="{FF2B5EF4-FFF2-40B4-BE49-F238E27FC236}">
                <a16:creationId xmlns:a16="http://schemas.microsoft.com/office/drawing/2014/main" id="{9C9FDEE4-E778-B309-F78A-B097A62D3B1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216862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0D3608-9448-F8A1-E942-E798931A98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06729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64B4E6B-794C-37E8-8DD5-B039832950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46392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0" name="Chart Placeholder 23">
            <a:extLst>
              <a:ext uri="{FF2B5EF4-FFF2-40B4-BE49-F238E27FC236}">
                <a16:creationId xmlns:a16="http://schemas.microsoft.com/office/drawing/2014/main" id="{4B5D9EAC-E1E4-971C-4DCF-F4BA495E30D6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7403565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052DFEB-4583-7D49-EB81-F63A70289A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97841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B8342D6-37CA-33AA-29B9-2FEB001504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37504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1" name="Chart Placeholder 23">
            <a:extLst>
              <a:ext uri="{FF2B5EF4-FFF2-40B4-BE49-F238E27FC236}">
                <a16:creationId xmlns:a16="http://schemas.microsoft.com/office/drawing/2014/main" id="{8D104B7B-2C5C-79FE-3E90-69E9EE2BD36B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9602753" y="1692604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0F91EA5-D9F1-14B5-2383-469320ED89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88952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DADD4CA-04B2-8363-1058-E2EEB4A1BB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8615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18570" y="3865563"/>
            <a:ext cx="10186205" cy="22463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3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5188" y="1806487"/>
            <a:ext cx="493262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2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26F2423-DF97-D100-BE6D-29D9EE15BA9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9613" y="2821450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1312" y="2809756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768E93BF-5DA7-33DE-7DBC-0C6057C3B37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39613" y="3437926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EBD26BC-C603-AEA2-3415-24A8A100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51312" y="3418079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AFC2E8B1-029D-44E0-1893-3916B100601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39613" y="4054403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9ACA4C2-F939-8D8C-98EF-A61C8B760F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51312" y="4026402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-1"/>
            <a:ext cx="6096000" cy="5243333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5243332"/>
            <a:ext cx="6095999" cy="1637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1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328" y="309448"/>
            <a:ext cx="3231145" cy="484632"/>
          </a:xfrm>
        </p:spPr>
        <p:txBody>
          <a:bodyPr tIns="0" bIns="0" anchor="b">
            <a:normAutofit/>
          </a:bodyPr>
          <a:lstStyle>
            <a:lvl1pPr algn="l">
              <a:lnSpc>
                <a:spcPct val="100000"/>
              </a:lnSpc>
              <a:defRPr sz="1800" b="1" cap="none" spc="0" normalizeH="0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329" y="883387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3081" y="-11683"/>
            <a:ext cx="4114801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71414F8-DD91-4BEB-BD17-D9C191E066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51175" y="245774"/>
            <a:ext cx="307206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A3D7EC-7E91-837C-0F5C-2FA02822C2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51174" y="906920"/>
            <a:ext cx="3056497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403EF5D-5D5E-DB9C-1AA6-6C838DA9DC1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-22804" y="3428237"/>
            <a:ext cx="4065886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E66A002-611A-AC3C-3354-FC6A8B8807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38700" y="3730892"/>
            <a:ext cx="323931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25D8040-D0AA-C720-C6C4-6B23368CD0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38700" y="4417990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DD639C-33DD-1ACB-4F21-BE087163AE1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68042" y="3428237"/>
            <a:ext cx="4034118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5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28494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68507" y="1466591"/>
            <a:ext cx="10054988" cy="118516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4" name="Chart Placeholder 23">
            <a:extLst>
              <a:ext uri="{FF2B5EF4-FFF2-40B4-BE49-F238E27FC236}">
                <a16:creationId xmlns:a16="http://schemas.microsoft.com/office/drawing/2014/main" id="{70E058DD-8D94-446E-787F-5F2A17EA2196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1068504" y="3109249"/>
            <a:ext cx="10054990" cy="290779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8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31542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58347" y="1446271"/>
            <a:ext cx="10049920" cy="435453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A52954E-7826-2F3E-37FB-F67D5971E4E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42740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3D09183F-8234-58F5-2CE4-5D000BF72EA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447475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E530913-6A7A-CB72-87E9-5D3ADD650B0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752210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548FF31E-A9C5-CFCF-43B0-5EF275D7402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56945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900F4E96-BF95-1386-47A4-D14CEB09D8E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61679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E91EF67B-B01F-400D-2DC2-79A748E2A60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353930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B320C6BD-6887-1B30-627B-0AB6029E8F5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658665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9B504DC8-6E54-98FA-2461-72B7340F586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63400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0C21A6A4-EB4D-A0D0-56D0-93FB0E749A1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055073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DB72A218-DAC1-2261-C0A3-B0767FD2FA0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359808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C3CF0080-9BDB-00BA-29B2-9174EE3C411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64543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C6A1C08D-7BF4-5FAF-C2FF-AE5047518A0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969278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7">
            <a:extLst>
              <a:ext uri="{FF2B5EF4-FFF2-40B4-BE49-F238E27FC236}">
                <a16:creationId xmlns:a16="http://schemas.microsoft.com/office/drawing/2014/main" id="{BA44657A-8B86-EA70-6560-03FEB781F9E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274012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7">
            <a:extLst>
              <a:ext uri="{FF2B5EF4-FFF2-40B4-BE49-F238E27FC236}">
                <a16:creationId xmlns:a16="http://schemas.microsoft.com/office/drawing/2014/main" id="{8CED7DAF-DABA-4DFF-4526-79601E7E452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578746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7">
            <a:extLst>
              <a:ext uri="{FF2B5EF4-FFF2-40B4-BE49-F238E27FC236}">
                <a16:creationId xmlns:a16="http://schemas.microsoft.com/office/drawing/2014/main" id="{DE375DAB-B8B1-7BFE-421A-2576642D0DB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883481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7">
            <a:extLst>
              <a:ext uri="{FF2B5EF4-FFF2-40B4-BE49-F238E27FC236}">
                <a16:creationId xmlns:a16="http://schemas.microsoft.com/office/drawing/2014/main" id="{1DC92198-D94C-7632-19D2-3D84CBD1BCB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188215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7">
            <a:extLst>
              <a:ext uri="{FF2B5EF4-FFF2-40B4-BE49-F238E27FC236}">
                <a16:creationId xmlns:a16="http://schemas.microsoft.com/office/drawing/2014/main" id="{ADE4906C-8781-3D55-6709-40134F528A7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540305" y="4547853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17">
            <a:extLst>
              <a:ext uri="{FF2B5EF4-FFF2-40B4-BE49-F238E27FC236}">
                <a16:creationId xmlns:a16="http://schemas.microsoft.com/office/drawing/2014/main" id="{5A09A8A3-44A8-3DBC-2A4E-C534BD04394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055262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17">
            <a:extLst>
              <a:ext uri="{FF2B5EF4-FFF2-40B4-BE49-F238E27FC236}">
                <a16:creationId xmlns:a16="http://schemas.microsoft.com/office/drawing/2014/main" id="{AF3FD113-A1D1-4EEF-7A6A-8D911FEFCA3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359997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17">
            <a:extLst>
              <a:ext uri="{FF2B5EF4-FFF2-40B4-BE49-F238E27FC236}">
                <a16:creationId xmlns:a16="http://schemas.microsoft.com/office/drawing/2014/main" id="{DBF1041A-E533-7269-1C16-B8F07C39D0A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664732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17">
            <a:extLst>
              <a:ext uri="{FF2B5EF4-FFF2-40B4-BE49-F238E27FC236}">
                <a16:creationId xmlns:a16="http://schemas.microsoft.com/office/drawing/2014/main" id="{723620E9-23D5-45A7-B061-9B5BA0AB817B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9969467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0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5857" y="2705755"/>
            <a:ext cx="3561986" cy="1446491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A56CA8-AE7D-1692-CD03-8052B79B4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1721" y="-16358"/>
            <a:ext cx="7354442" cy="689071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1721" y="-6197"/>
            <a:ext cx="782319" cy="2270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54040" y="-10160"/>
            <a:ext cx="3086262" cy="227076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66191" y="526575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D2E0A3-3A4D-815C-8C07-8058D5694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41558" y="1101504"/>
            <a:ext cx="16199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B5590F9-2D9B-7EF7-DD7B-0088DB0B18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66191" y="1138210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13E55D8-560B-DF34-B34D-E3A21C43BB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328" y="2831055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A5A1F2-505F-747B-818F-CBE5074E2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94695" y="3405984"/>
            <a:ext cx="16199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063E3D4-FEB7-9BB5-B22D-843990911C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328" y="3442690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4E713C15-6491-75F6-6A03-ECBBB25972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17560" y="2259981"/>
            <a:ext cx="3042920" cy="233742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100ACF-978B-E5F8-58B9-878278B3D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60480" y="2270140"/>
            <a:ext cx="727584" cy="2336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8A96B4-52C5-47DA-6BD6-050647AEB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6961" y="4599322"/>
            <a:ext cx="777079" cy="2270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66AD3C9-51DF-968B-BDFA-A072D79E69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4040" y="4596782"/>
            <a:ext cx="3076102" cy="227076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26BE9D1C-5464-1BB4-DD8F-40B27F9E7E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57280" y="5261360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E8A1D00-787E-E601-743F-F3A607B90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32647" y="5836289"/>
            <a:ext cx="161991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F9E3A6-F6B7-CCAC-D810-CD47EB1C5D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57280" y="5872995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2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10000"/>
            <a:lumOff val="9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952378-33F3-9133-FF97-6EFCBD42C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B6496-C09F-CF62-3B1A-8BD3AB12C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F26F1-942C-E394-D4F4-E2C72E8579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9C0C1-EE54-4EF7-BCC6-9C36988C399C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6F9A7-A5DA-8EAD-6359-9316AC522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9CBAD-9F11-FF8A-5CB4-6C8682861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F588F-3268-487C-BB05-403E3E2B4B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le of coffee beans">
            <a:extLst>
              <a:ext uri="{FF2B5EF4-FFF2-40B4-BE49-F238E27FC236}">
                <a16:creationId xmlns:a16="http://schemas.microsoft.com/office/drawing/2014/main" id="{27EDE37F-A91F-2CE5-7176-FA96308E99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9B9E7D9B-9F62-FD23-417A-4C9F49361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8351"/>
            <a:ext cx="10515600" cy="762338"/>
          </a:xfrm>
        </p:spPr>
        <p:txBody>
          <a:bodyPr/>
          <a:lstStyle/>
          <a:p>
            <a:r>
              <a:rPr lang="en-US" dirty="0"/>
              <a:t>Investor Opportunity</a:t>
            </a:r>
          </a:p>
        </p:txBody>
      </p:sp>
      <p:pic>
        <p:nvPicPr>
          <p:cNvPr id="67" name="Picture Placeholder 66" descr="Logo&#10;">
            <a:extLst>
              <a:ext uri="{FF2B5EF4-FFF2-40B4-BE49-F238E27FC236}">
                <a16:creationId xmlns:a16="http://schemas.microsoft.com/office/drawing/2014/main" id="{B1DE02D0-D0E0-5DCE-FE1E-13D33FBBE43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lum bright="1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605" r="13605"/>
          <a:stretch/>
        </p:blipFill>
        <p:spPr>
          <a:xfrm>
            <a:off x="4381500" y="1500330"/>
            <a:ext cx="3429000" cy="3255264"/>
          </a:xfr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35844AC7-E488-709F-E66B-3FB7077D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5800" y="1575739"/>
            <a:ext cx="3200400" cy="3200400"/>
          </a:xfrm>
          <a:prstGeom prst="ellipse">
            <a:avLst/>
          </a:prstGeom>
          <a:noFill/>
          <a:ln w="152400" cap="flat">
            <a:solidFill>
              <a:schemeClr val="accent3">
                <a:lumMod val="10000"/>
                <a:lumOff val="9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4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41DB80-E437-2907-E53D-147869A16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10295108" cy="638050"/>
          </a:xfrm>
        </p:spPr>
        <p:txBody>
          <a:bodyPr/>
          <a:lstStyle/>
          <a:p>
            <a:r>
              <a:rPr lang="en-US" dirty="0"/>
              <a:t>Business Ratios</a:t>
            </a:r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1CDF77B2-9EEF-1B0B-5D8A-B450D490F521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75728433"/>
              </p:ext>
            </p:extLst>
          </p:nvPr>
        </p:nvGraphicFramePr>
        <p:xfrm>
          <a:off x="1022350" y="1584325"/>
          <a:ext cx="10153936" cy="4207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8753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2068395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2068394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2068394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59315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FINANCIAL</a:t>
                      </a:r>
                      <a:r>
                        <a:rPr lang="en-US" sz="1400" b="1" baseline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RATIOS</a:t>
                      </a:r>
                      <a:endParaRPr lang="en-US" sz="1400" b="1" dirty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44486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Profit margin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12.07%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14.95%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17.66%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444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baseline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Assets to liabilities</a:t>
                      </a:r>
                      <a:endParaRPr lang="en-US" sz="1400" b="0" dirty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2.83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4.24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7.44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444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Equity to liabilities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1.83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3.24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6.44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586670"/>
                  </a:ext>
                </a:extLst>
              </a:tr>
              <a:tr h="444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Assets to equity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1.55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1.31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1.16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625206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b="0" dirty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b="0" dirty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5649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LIQUIDITY RATIOS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209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Acid test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2.34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3.66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6.67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535837"/>
                  </a:ext>
                </a:extLst>
              </a:tr>
              <a:tr h="444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baseline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Cash to assets</a:t>
                      </a:r>
                      <a:endParaRPr lang="en-US" sz="1400" b="0" dirty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0.83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0.86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0.90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50508"/>
                  </a:ext>
                </a:extLst>
              </a:tr>
            </a:tbl>
          </a:graphicData>
        </a:graphic>
      </p:graphicFrame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FC196EC-EB6B-DBFE-AFDB-5C0607545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D2ED41C-49BE-A7F1-BEDB-3DBD1251C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41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1A8B4E0-B592-CB93-AC1C-34902EA45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10295108" cy="638050"/>
          </a:xfrm>
        </p:spPr>
        <p:txBody>
          <a:bodyPr/>
          <a:lstStyle/>
          <a:p>
            <a:r>
              <a:rPr lang="en-US" dirty="0"/>
              <a:t>Business Ratios   </a:t>
            </a:r>
          </a:p>
        </p:txBody>
      </p:sp>
      <p:graphicFrame>
        <p:nvGraphicFramePr>
          <p:cNvPr id="6" name="Chart Placeholder 3" descr="Line graph chart">
            <a:extLst>
              <a:ext uri="{FF2B5EF4-FFF2-40B4-BE49-F238E27FC236}">
                <a16:creationId xmlns:a16="http://schemas.microsoft.com/office/drawing/2014/main" id="{C4D15F73-8E60-7775-70DC-8D1C84C4DFCE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2924686009"/>
              </p:ext>
            </p:extLst>
          </p:nvPr>
        </p:nvGraphicFramePr>
        <p:xfrm>
          <a:off x="1022350" y="1584325"/>
          <a:ext cx="10147300" cy="4429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8C446E-A2DF-0687-D40E-06EF4A97F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dirty="0"/>
              <a:t>Fourth Coffee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F8F2116-D4F0-691F-792C-057740B059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9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series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1717D3-45FB-3FDC-814D-A973FB07E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08" y="368658"/>
            <a:ext cx="6228732" cy="830221"/>
          </a:xfrm>
        </p:spPr>
        <p:txBody>
          <a:bodyPr/>
          <a:lstStyle/>
          <a:p>
            <a:r>
              <a:rPr lang="en-US" dirty="0"/>
              <a:t>Major Competitors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BEF13-579A-BF62-19B4-1C51DB8BD4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3906" y="1430936"/>
            <a:ext cx="6228732" cy="538223"/>
          </a:xfrm>
        </p:spPr>
        <p:txBody>
          <a:bodyPr/>
          <a:lstStyle/>
          <a:p>
            <a:r>
              <a:rPr lang="en-US" dirty="0"/>
              <a:t>Rocket Boy Coffee – 1 mile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FCC0D4-610E-06C3-A2E3-45EC78B116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3906" y="2029538"/>
            <a:ext cx="6228732" cy="1090763"/>
          </a:xfrm>
        </p:spPr>
        <p:txBody>
          <a:bodyPr/>
          <a:lstStyle/>
          <a:p>
            <a:r>
              <a:rPr lang="en-US" dirty="0"/>
              <a:t>Started the specialty coffee chain phenomena in America in 1982. 99% are company owned. Revenues exceeded $6 billion in 2002. Average store gross revenue is $805,000. Now in 30 countries. Same store sales increased by 10% in 2002.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7A9880-2FF6-6ECE-2B65-F8BD7A9D3E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3906" y="3304022"/>
            <a:ext cx="6228732" cy="344009"/>
          </a:xfrm>
        </p:spPr>
        <p:txBody>
          <a:bodyPr/>
          <a:lstStyle/>
          <a:p>
            <a:r>
              <a:rPr lang="en-US" dirty="0"/>
              <a:t>Hyperwarp Coffee – 2 miles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6EE153A-0231-319B-8687-B29B7EFAA4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3906" y="3725721"/>
            <a:ext cx="6228732" cy="344009"/>
          </a:xfrm>
        </p:spPr>
        <p:txBody>
          <a:bodyPr/>
          <a:lstStyle/>
          <a:p>
            <a:r>
              <a:rPr lang="en-US" dirty="0"/>
              <a:t>Second largest all company-owned chains. Founded in 1992 in Minneapolis.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BE6F9F-8660-718D-3741-A7AD1CD6E61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3906" y="4073211"/>
            <a:ext cx="6228732" cy="538223"/>
          </a:xfrm>
        </p:spPr>
        <p:txBody>
          <a:bodyPr/>
          <a:lstStyle/>
          <a:p>
            <a:r>
              <a:rPr lang="en-US" dirty="0"/>
              <a:t>Express Espresso – 400 feet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BFFEA6F-FBF5-0C7A-39B7-954D2693D8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3906" y="4675595"/>
            <a:ext cx="6228732" cy="1154882"/>
          </a:xfrm>
        </p:spPr>
        <p:txBody>
          <a:bodyPr/>
          <a:lstStyle/>
          <a:p>
            <a:r>
              <a:rPr lang="en-US" dirty="0"/>
              <a:t>The third largest company-owned chain. Another Seattle-born company. The only coffeehouse chain that has not experienced excellent growth every year; business.com cites poor management as the reason. New management seems to be leading a turnaround.</a:t>
            </a:r>
          </a:p>
        </p:txBody>
      </p:sp>
      <p:pic>
        <p:nvPicPr>
          <p:cNvPr id="27" name="Picture Placeholder 26" descr=" A close-up of a cup of coffee">
            <a:extLst>
              <a:ext uri="{FF2B5EF4-FFF2-40B4-BE49-F238E27FC236}">
                <a16:creationId xmlns:a16="http://schemas.microsoft.com/office/drawing/2014/main" id="{E0C6455A-A5B6-D5B2-863E-A6E8597AB3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6560" y="-1"/>
            <a:ext cx="4155440" cy="5243333"/>
          </a:xfr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D73ADAD9-C8AE-7308-F14E-7EF4A1CCD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58462C6F-3FE0-B7FC-EA44-514D19D4A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83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 pile of coffee beans ">
            <a:extLst>
              <a:ext uri="{FF2B5EF4-FFF2-40B4-BE49-F238E27FC236}">
                <a16:creationId xmlns:a16="http://schemas.microsoft.com/office/drawing/2014/main" id="{AB5FDD94-2E49-4EA4-09F4-9C0C9A6F61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B2022D1-ECE0-1474-028C-B795A530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222" y="2247391"/>
            <a:ext cx="4434840" cy="76233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5" name="Picture Placeholder 34" descr="logo">
            <a:extLst>
              <a:ext uri="{FF2B5EF4-FFF2-40B4-BE49-F238E27FC236}">
                <a16:creationId xmlns:a16="http://schemas.microsoft.com/office/drawing/2014/main" id="{612EBE90-AF1B-3712-DB79-B4832E3156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593" r="13593"/>
          <a:stretch/>
        </p:blipFill>
        <p:spPr>
          <a:xfrm>
            <a:off x="1516380" y="1730247"/>
            <a:ext cx="3657600" cy="347228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DB48EA-A2DB-A210-928A-1FC121F355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67222" y="3258237"/>
            <a:ext cx="4434840" cy="368884"/>
          </a:xfrm>
        </p:spPr>
        <p:txBody>
          <a:bodyPr/>
          <a:lstStyle/>
          <a:p>
            <a:r>
              <a:rPr lang="en-US" dirty="0"/>
              <a:t>Contact us at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33A49E-B51D-1395-EC68-B125A03571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67222" y="3748147"/>
            <a:ext cx="4434840" cy="1454381"/>
          </a:xfrm>
        </p:spPr>
        <p:txBody>
          <a:bodyPr/>
          <a:lstStyle/>
          <a:p>
            <a:r>
              <a:rPr lang="en-US" dirty="0"/>
              <a:t>Sonu Jain</a:t>
            </a:r>
          </a:p>
          <a:p>
            <a:r>
              <a:rPr lang="en-US" dirty="0"/>
              <a:t>sonu@fourthcoffee.com</a:t>
            </a:r>
          </a:p>
          <a:p>
            <a:r>
              <a:rPr lang="en-US" dirty="0"/>
              <a:t>405-555-0145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05850E-5CFC-6B9C-18D3-4C2F45AC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17028" y="1787525"/>
            <a:ext cx="3383280" cy="3383280"/>
          </a:xfrm>
          <a:prstGeom prst="ellipse">
            <a:avLst/>
          </a:prstGeom>
          <a:noFill/>
          <a:ln w="152400" cap="flat">
            <a:solidFill>
              <a:schemeClr val="accent3">
                <a:lumMod val="10000"/>
                <a:lumOff val="9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2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AE35B9-E0B3-50E8-2F1B-73A4E3E2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784" y="1017127"/>
            <a:ext cx="3259239" cy="638050"/>
          </a:xfrm>
        </p:spPr>
        <p:txBody>
          <a:bodyPr/>
          <a:lstStyle/>
          <a:p>
            <a:r>
              <a:rPr lang="en-US" dirty="0"/>
              <a:t>The Big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502D2-3299-9E3D-BBCA-A672F7F15A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93784" y="1667337"/>
            <a:ext cx="3259138" cy="1635155"/>
          </a:xfrm>
        </p:spPr>
        <p:txBody>
          <a:bodyPr/>
          <a:lstStyle/>
          <a:p>
            <a:r>
              <a:rPr lang="en-US" dirty="0"/>
              <a:t>Buzz</a:t>
            </a:r>
          </a:p>
        </p:txBody>
      </p:sp>
      <p:pic>
        <p:nvPicPr>
          <p:cNvPr id="14" name="Picture Placeholder 13" descr="A person holding a cup of coffee ">
            <a:extLst>
              <a:ext uri="{FF2B5EF4-FFF2-40B4-BE49-F238E27FC236}">
                <a16:creationId xmlns:a16="http://schemas.microsoft.com/office/drawing/2014/main" id="{10EC3809-C361-94AA-3504-E1ED19F457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643" y="-1"/>
            <a:ext cx="6146157" cy="3452149"/>
          </a:xfrm>
        </p:spPr>
      </p:pic>
      <p:pic>
        <p:nvPicPr>
          <p:cNvPr id="12" name="Picture Placeholder 11" descr="A close-up of coffee beans ">
            <a:extLst>
              <a:ext uri="{FF2B5EF4-FFF2-40B4-BE49-F238E27FC236}">
                <a16:creationId xmlns:a16="http://schemas.microsoft.com/office/drawing/2014/main" id="{70CEBD43-1E81-E53E-1EC1-408F57958B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049" y="3452149"/>
            <a:ext cx="6146157" cy="3423213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3EAB8EC-D2F4-0861-F661-E81208B5C6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8165" y="3831219"/>
            <a:ext cx="2719830" cy="2638706"/>
          </a:xfrm>
        </p:spPr>
        <p:txBody>
          <a:bodyPr/>
          <a:lstStyle/>
          <a:p>
            <a:r>
              <a:rPr lang="en-US" dirty="0"/>
              <a:t>Fourth Coffee’s mission is to become a recognized leader in our target market for providing outstanding premium bagged coffees and specialty coffee beverages.</a:t>
            </a:r>
          </a:p>
        </p:txBody>
      </p:sp>
    </p:spTree>
    <p:extLst>
      <p:ext uri="{BB962C8B-B14F-4D97-AF65-F5344CB8AC3E}">
        <p14:creationId xmlns:p14="http://schemas.microsoft.com/office/powerpoint/2010/main" val="307525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blurry picture of a brown object ">
            <a:extLst>
              <a:ext uri="{FF2B5EF4-FFF2-40B4-BE49-F238E27FC236}">
                <a16:creationId xmlns:a16="http://schemas.microsoft.com/office/drawing/2014/main" id="{3EFCF626-BF60-83A6-9928-EC47C59387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999" cy="164997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982566-9AEB-7B28-7CC1-3610F0EF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9002215" cy="638050"/>
          </a:xfrm>
        </p:spPr>
        <p:txBody>
          <a:bodyPr/>
          <a:lstStyle/>
          <a:p>
            <a:r>
              <a:rPr lang="en-US" dirty="0"/>
              <a:t>Industry Outlook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14AE28-405D-2EF5-92E9-CF2B64C424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012" y="2494034"/>
            <a:ext cx="1849061" cy="642687"/>
          </a:xfrm>
        </p:spPr>
        <p:txBody>
          <a:bodyPr/>
          <a:lstStyle/>
          <a:p>
            <a:r>
              <a:rPr lang="en-US" dirty="0"/>
              <a:t>20,000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892D5-F499-DB6E-1D16-1134506154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012" y="3151488"/>
            <a:ext cx="1849061" cy="1076446"/>
          </a:xfrm>
        </p:spPr>
        <p:txBody>
          <a:bodyPr/>
          <a:lstStyle/>
          <a:p>
            <a:r>
              <a:rPr lang="en-US" dirty="0"/>
              <a:t>Shops in the USA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6D3144-A5E2-64E7-7122-828DE091B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67529" y="2494034"/>
            <a:ext cx="1849061" cy="642687"/>
          </a:xfrm>
        </p:spPr>
        <p:txBody>
          <a:bodyPr/>
          <a:lstStyle/>
          <a:p>
            <a:r>
              <a:rPr lang="en-US" dirty="0"/>
              <a:t>$10B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EE6EF-1B83-603B-44C2-57FCB9E9B6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67529" y="3151488"/>
            <a:ext cx="1849061" cy="1076446"/>
          </a:xfrm>
        </p:spPr>
        <p:txBody>
          <a:bodyPr/>
          <a:lstStyle/>
          <a:p>
            <a:r>
              <a:rPr lang="en-US" dirty="0"/>
              <a:t>In combined revenue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257CF8-2F8F-7CA9-AD4E-10607334939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83046" y="2494034"/>
            <a:ext cx="1849061" cy="642687"/>
          </a:xfrm>
        </p:spPr>
        <p:txBody>
          <a:bodyPr/>
          <a:lstStyle/>
          <a:p>
            <a:r>
              <a:rPr lang="en-US" dirty="0"/>
              <a:t>85%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490954-5966-CBA7-DF18-47B31EB009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3046" y="3151488"/>
            <a:ext cx="1849061" cy="1076446"/>
          </a:xfrm>
        </p:spPr>
        <p:txBody>
          <a:bodyPr/>
          <a:lstStyle/>
          <a:p>
            <a:r>
              <a:rPr lang="en-US" dirty="0"/>
              <a:t>Average gross margin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2E7A77A-D7D9-A81C-34CD-598EC2FFCD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98563" y="2494034"/>
            <a:ext cx="1849061" cy="642687"/>
          </a:xfrm>
        </p:spPr>
        <p:txBody>
          <a:bodyPr/>
          <a:lstStyle/>
          <a:p>
            <a:r>
              <a:rPr lang="en-US" dirty="0"/>
              <a:t>$50,000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ADBCDE-3BEB-BBD0-CCF1-B1320A36C7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98563" y="3151488"/>
            <a:ext cx="1849061" cy="1076446"/>
          </a:xfrm>
        </p:spPr>
        <p:txBody>
          <a:bodyPr/>
          <a:lstStyle/>
          <a:p>
            <a:r>
              <a:rPr lang="en-US" dirty="0"/>
              <a:t>In revenue per worker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9045B7-E28C-F975-071D-8EE458ECBEF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14079" y="2494034"/>
            <a:ext cx="1849061" cy="642687"/>
          </a:xfrm>
        </p:spPr>
        <p:txBody>
          <a:bodyPr/>
          <a:lstStyle/>
          <a:p>
            <a:r>
              <a:rPr lang="en-US" dirty="0"/>
              <a:t>10%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8D2BD5-4135-1DC7-7C53-88B437151D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4079" y="3151488"/>
            <a:ext cx="1849061" cy="1076446"/>
          </a:xfrm>
        </p:spPr>
        <p:txBody>
          <a:bodyPr/>
          <a:lstStyle/>
          <a:p>
            <a:r>
              <a:rPr lang="en-US" dirty="0"/>
              <a:t>Revenue increase per year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F4796296-75F1-0FE9-65C3-6AB5C263B2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33104" y="4942244"/>
            <a:ext cx="3345083" cy="642687"/>
          </a:xfrm>
        </p:spPr>
        <p:txBody>
          <a:bodyPr/>
          <a:lstStyle/>
          <a:p>
            <a:r>
              <a:rPr lang="en-US" dirty="0"/>
              <a:t>Success</a:t>
            </a:r>
          </a:p>
        </p:txBody>
      </p:sp>
      <p:sp>
        <p:nvSpPr>
          <p:cNvPr id="111" name="Footer Placeholder 110">
            <a:extLst>
              <a:ext uri="{FF2B5EF4-FFF2-40B4-BE49-F238E27FC236}">
                <a16:creationId xmlns:a16="http://schemas.microsoft.com/office/drawing/2014/main" id="{080B51CA-F9BC-278D-27A5-6FB103437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112" name="Slide Number Placeholder 111">
            <a:extLst>
              <a:ext uri="{FF2B5EF4-FFF2-40B4-BE49-F238E27FC236}">
                <a16:creationId xmlns:a16="http://schemas.microsoft.com/office/drawing/2014/main" id="{C2473CCA-E6BE-9F22-ABE5-4023205A1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56" name="Elbow Connector 13">
            <a:extLst>
              <a:ext uri="{FF2B5EF4-FFF2-40B4-BE49-F238E27FC236}">
                <a16:creationId xmlns:a16="http://schemas.microsoft.com/office/drawing/2014/main" id="{6EE67797-6786-BAB0-957E-1CEA6CF5D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 flipH="1">
            <a:off x="6085582" y="-32471"/>
            <a:ext cx="20836" cy="8498214"/>
          </a:xfrm>
          <a:prstGeom prst="bentConnector3">
            <a:avLst>
              <a:gd name="adj1" fmla="val 2030409"/>
            </a:avLst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C6BA38E-4C64-1A2F-1619-FBD9F1939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" idx="2"/>
            <a:endCxn id="42" idx="0"/>
          </p:cNvCxnSpPr>
          <p:nvPr/>
        </p:nvCxnSpPr>
        <p:spPr>
          <a:xfrm flipH="1">
            <a:off x="6106319" y="4227513"/>
            <a:ext cx="1588" cy="71437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E600292-6BF9-99F0-9783-7CE633632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991769" y="4227513"/>
            <a:ext cx="0" cy="39078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1DFB544-9756-D77C-2FFC-45CF85087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223250" y="4227513"/>
            <a:ext cx="0" cy="39078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41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00AF2-FD13-CEC9-E9E6-1AC51028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9002215" cy="638050"/>
          </a:xfrm>
        </p:spPr>
        <p:txBody>
          <a:bodyPr/>
          <a:lstStyle/>
          <a:p>
            <a:r>
              <a:rPr lang="en-US" dirty="0"/>
              <a:t>The Market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A056B130-2AE4-D407-88D2-E2CE9FECD1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52011" y="1204943"/>
            <a:ext cx="10252763" cy="356556"/>
          </a:xfrm>
        </p:spPr>
        <p:txBody>
          <a:bodyPr/>
          <a:lstStyle/>
          <a:p>
            <a:r>
              <a:rPr lang="en-US" dirty="0"/>
              <a:t>Customer Segmentation</a:t>
            </a:r>
          </a:p>
        </p:txBody>
      </p:sp>
      <p:graphicFrame>
        <p:nvGraphicFramePr>
          <p:cNvPr id="18" name="Chart Placeholder 17">
            <a:extLst>
              <a:ext uri="{FF2B5EF4-FFF2-40B4-BE49-F238E27FC236}">
                <a16:creationId xmlns:a16="http://schemas.microsoft.com/office/drawing/2014/main" id="{F4BE1A61-BBFF-9D21-F556-C51E07B8E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type="chart" sz="quarter" idx="23"/>
            <p:extLst>
              <p:ext uri="{D42A27DB-BD31-4B8C-83A1-F6EECF244321}">
                <p14:modId xmlns:p14="http://schemas.microsoft.com/office/powerpoint/2010/main" val="1720406667"/>
              </p:ext>
            </p:extLst>
          </p:nvPr>
        </p:nvGraphicFramePr>
        <p:xfrm>
          <a:off x="838200" y="1701800"/>
          <a:ext cx="1700213" cy="153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68E74A-2B5D-2430-D90C-DC8EE17F207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24504" y="2139357"/>
            <a:ext cx="928389" cy="642687"/>
          </a:xfrm>
        </p:spPr>
        <p:txBody>
          <a:bodyPr/>
          <a:lstStyle/>
          <a:p>
            <a:r>
              <a:rPr lang="en-US" dirty="0"/>
              <a:t>21%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3BEBA-77A8-EBE0-3758-581E5B62F4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4168" y="3174638"/>
            <a:ext cx="1849061" cy="459076"/>
          </a:xfrm>
        </p:spPr>
        <p:txBody>
          <a:bodyPr/>
          <a:lstStyle/>
          <a:p>
            <a:r>
              <a:rPr lang="en-US" dirty="0"/>
              <a:t>Local residents</a:t>
            </a:r>
          </a:p>
        </p:txBody>
      </p:sp>
      <p:graphicFrame>
        <p:nvGraphicFramePr>
          <p:cNvPr id="63" name="Chart Placeholder 17">
            <a:extLst>
              <a:ext uri="{FF2B5EF4-FFF2-40B4-BE49-F238E27FC236}">
                <a16:creationId xmlns:a16="http://schemas.microsoft.com/office/drawing/2014/main" id="{0A06C4D8-04C8-E6F5-CA66-11B6A740D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type="chart" sz="quarter" idx="26"/>
            <p:extLst>
              <p:ext uri="{D42A27DB-BD31-4B8C-83A1-F6EECF244321}">
                <p14:modId xmlns:p14="http://schemas.microsoft.com/office/powerpoint/2010/main" val="2441887178"/>
              </p:ext>
            </p:extLst>
          </p:nvPr>
        </p:nvGraphicFramePr>
        <p:xfrm>
          <a:off x="3025775" y="1701800"/>
          <a:ext cx="1700213" cy="153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4D6D7A-BD49-5807-3C68-AF1342173E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5617" y="2139357"/>
            <a:ext cx="928389" cy="642687"/>
          </a:xfrm>
        </p:spPr>
        <p:txBody>
          <a:bodyPr/>
          <a:lstStyle/>
          <a:p>
            <a:r>
              <a:rPr lang="en-US" dirty="0"/>
              <a:t>36%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180DE-9FCC-EC7C-AD4F-09F1DE83AE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55280" y="3174638"/>
            <a:ext cx="1849061" cy="459076"/>
          </a:xfrm>
        </p:spPr>
        <p:txBody>
          <a:bodyPr/>
          <a:lstStyle/>
          <a:p>
            <a:r>
              <a:rPr lang="en-US" dirty="0"/>
              <a:t>Tourists</a:t>
            </a:r>
          </a:p>
        </p:txBody>
      </p:sp>
      <p:graphicFrame>
        <p:nvGraphicFramePr>
          <p:cNvPr id="64" name="Chart Placeholder 17">
            <a:extLst>
              <a:ext uri="{FF2B5EF4-FFF2-40B4-BE49-F238E27FC236}">
                <a16:creationId xmlns:a16="http://schemas.microsoft.com/office/drawing/2014/main" id="{6F89D5A8-06E0-BABF-43FD-B655E57E2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type="chart" sz="quarter" idx="27"/>
            <p:extLst>
              <p:ext uri="{D42A27DB-BD31-4B8C-83A1-F6EECF244321}">
                <p14:modId xmlns:p14="http://schemas.microsoft.com/office/powerpoint/2010/main" val="1522669917"/>
              </p:ext>
            </p:extLst>
          </p:nvPr>
        </p:nvGraphicFramePr>
        <p:xfrm>
          <a:off x="5216525" y="1701800"/>
          <a:ext cx="1701800" cy="153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02525F4-2FCE-11BB-92D3-8D67D28890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06729" y="2139357"/>
            <a:ext cx="928389" cy="642687"/>
          </a:xfrm>
        </p:spPr>
        <p:txBody>
          <a:bodyPr/>
          <a:lstStyle/>
          <a:p>
            <a:r>
              <a:rPr lang="en-US" dirty="0"/>
              <a:t>29%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C89E19-EBF8-0C5E-2A52-00791BD6EA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46392" y="3174638"/>
            <a:ext cx="1849061" cy="459076"/>
          </a:xfrm>
        </p:spPr>
        <p:txBody>
          <a:bodyPr/>
          <a:lstStyle/>
          <a:p>
            <a:r>
              <a:rPr lang="en-US" dirty="0"/>
              <a:t>Passing travelers</a:t>
            </a:r>
          </a:p>
        </p:txBody>
      </p:sp>
      <p:graphicFrame>
        <p:nvGraphicFramePr>
          <p:cNvPr id="84" name="Chart Placeholder 17">
            <a:extLst>
              <a:ext uri="{FF2B5EF4-FFF2-40B4-BE49-F238E27FC236}">
                <a16:creationId xmlns:a16="http://schemas.microsoft.com/office/drawing/2014/main" id="{329DAA59-89A1-6A47-88B5-326B00C3A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type="chart" sz="quarter" idx="28"/>
            <p:extLst>
              <p:ext uri="{D42A27DB-BD31-4B8C-83A1-F6EECF244321}">
                <p14:modId xmlns:p14="http://schemas.microsoft.com/office/powerpoint/2010/main" val="1138845637"/>
              </p:ext>
            </p:extLst>
          </p:nvPr>
        </p:nvGraphicFramePr>
        <p:xfrm>
          <a:off x="7404100" y="1701800"/>
          <a:ext cx="1700213" cy="153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C35297-C26D-F3EA-53EF-505D1F393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97841" y="2139357"/>
            <a:ext cx="928389" cy="642687"/>
          </a:xfrm>
        </p:spPr>
        <p:txBody>
          <a:bodyPr/>
          <a:lstStyle/>
          <a:p>
            <a:r>
              <a:rPr lang="en-US" dirty="0"/>
              <a:t>7%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FE3680-8E74-CAE0-0DD4-694C70E8B3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7504" y="3174638"/>
            <a:ext cx="1849061" cy="459076"/>
          </a:xfrm>
        </p:spPr>
        <p:txBody>
          <a:bodyPr/>
          <a:lstStyle/>
          <a:p>
            <a:r>
              <a:rPr lang="en-US" dirty="0"/>
              <a:t>Students</a:t>
            </a:r>
          </a:p>
        </p:txBody>
      </p:sp>
      <p:graphicFrame>
        <p:nvGraphicFramePr>
          <p:cNvPr id="103" name="Chart Placeholder 17">
            <a:extLst>
              <a:ext uri="{FF2B5EF4-FFF2-40B4-BE49-F238E27FC236}">
                <a16:creationId xmlns:a16="http://schemas.microsoft.com/office/drawing/2014/main" id="{6EC51ECD-E0F8-4F41-2B89-EFF940A5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2308476163"/>
              </p:ext>
            </p:extLst>
          </p:nvPr>
        </p:nvGraphicFramePr>
        <p:xfrm>
          <a:off x="9602788" y="1692275"/>
          <a:ext cx="1700212" cy="153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70E9B6B-DBF4-DBFA-7701-C5EDC603018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88952" y="2139357"/>
            <a:ext cx="928389" cy="642687"/>
          </a:xfrm>
        </p:spPr>
        <p:txBody>
          <a:bodyPr/>
          <a:lstStyle/>
          <a:p>
            <a:r>
              <a:rPr lang="en-US" dirty="0"/>
              <a:t>7%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BB972A-B715-7288-71E6-F823228EE6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28615" y="3174638"/>
            <a:ext cx="1849061" cy="459076"/>
          </a:xfrm>
        </p:spPr>
        <p:txBody>
          <a:bodyPr/>
          <a:lstStyle/>
          <a:p>
            <a:r>
              <a:rPr lang="en-US" dirty="0"/>
              <a:t>Local businesses</a:t>
            </a:r>
          </a:p>
        </p:txBody>
      </p:sp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F325ADCD-FBE7-E88F-7F94-6E0FF4BA3812}"/>
              </a:ext>
            </a:extLst>
          </p:cNvPr>
          <p:cNvGraphicFramePr>
            <a:graphicFrameLocks noGrp="1"/>
          </p:cNvGraphicFramePr>
          <p:nvPr>
            <p:ph type="tbl" sz="quarter" idx="24"/>
            <p:extLst>
              <p:ext uri="{D42A27DB-BD31-4B8C-83A1-F6EECF244321}">
                <p14:modId xmlns:p14="http://schemas.microsoft.com/office/powerpoint/2010/main" val="1163011936"/>
              </p:ext>
            </p:extLst>
          </p:nvPr>
        </p:nvGraphicFramePr>
        <p:xfrm>
          <a:off x="1019175" y="3865563"/>
          <a:ext cx="10153935" cy="2223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0787">
                  <a:extLst>
                    <a:ext uri="{9D8B030D-6E8A-4147-A177-3AD203B41FA5}">
                      <a16:colId xmlns:a16="http://schemas.microsoft.com/office/drawing/2014/main" val="3486682250"/>
                    </a:ext>
                  </a:extLst>
                </a:gridCol>
                <a:gridCol w="2030787">
                  <a:extLst>
                    <a:ext uri="{9D8B030D-6E8A-4147-A177-3AD203B41FA5}">
                      <a16:colId xmlns:a16="http://schemas.microsoft.com/office/drawing/2014/main" val="439683684"/>
                    </a:ext>
                  </a:extLst>
                </a:gridCol>
                <a:gridCol w="2030787">
                  <a:extLst>
                    <a:ext uri="{9D8B030D-6E8A-4147-A177-3AD203B41FA5}">
                      <a16:colId xmlns:a16="http://schemas.microsoft.com/office/drawing/2014/main" val="563681215"/>
                    </a:ext>
                  </a:extLst>
                </a:gridCol>
                <a:gridCol w="2030787">
                  <a:extLst>
                    <a:ext uri="{9D8B030D-6E8A-4147-A177-3AD203B41FA5}">
                      <a16:colId xmlns:a16="http://schemas.microsoft.com/office/drawing/2014/main" val="8804884"/>
                    </a:ext>
                  </a:extLst>
                </a:gridCol>
                <a:gridCol w="2030787">
                  <a:extLst>
                    <a:ext uri="{9D8B030D-6E8A-4147-A177-3AD203B41FA5}">
                      <a16:colId xmlns:a16="http://schemas.microsoft.com/office/drawing/2014/main" val="481457789"/>
                    </a:ext>
                  </a:extLst>
                </a:gridCol>
              </a:tblGrid>
              <a:tr h="40021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CUSTOMERS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GROWTH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287958"/>
                  </a:ext>
                </a:extLst>
              </a:tr>
              <a:tr h="30387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Local residents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$15,000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$15,300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$15,606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344159"/>
                  </a:ext>
                </a:extLst>
              </a:tr>
              <a:tr h="30387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Tourist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$26,250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$27,563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120625"/>
                  </a:ext>
                </a:extLst>
              </a:tr>
              <a:tr h="30387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Passing travelers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$22,050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553780"/>
                  </a:ext>
                </a:extLst>
              </a:tr>
              <a:tr h="30387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$5,050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$5,101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207918"/>
                  </a:ext>
                </a:extLst>
              </a:tr>
              <a:tr h="30387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Local businesses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$5,050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$5,101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21085"/>
                  </a:ext>
                </a:extLst>
              </a:tr>
              <a:tr h="303873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$72,650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$75,420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227887"/>
                  </a:ext>
                </a:extLst>
              </a:tr>
            </a:tbl>
          </a:graphicData>
        </a:graphic>
      </p:graphicFrame>
      <p:sp>
        <p:nvSpPr>
          <p:cNvPr id="122" name="Footer Placeholder 121">
            <a:extLst>
              <a:ext uri="{FF2B5EF4-FFF2-40B4-BE49-F238E27FC236}">
                <a16:creationId xmlns:a16="http://schemas.microsoft.com/office/drawing/2014/main" id="{0899AA5A-E997-E94B-A3EE-540CDA6E6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123" name="Slide Number Placeholder 122">
            <a:extLst>
              <a:ext uri="{FF2B5EF4-FFF2-40B4-BE49-F238E27FC236}">
                <a16:creationId xmlns:a16="http://schemas.microsoft.com/office/drawing/2014/main" id="{F4834C7C-0303-C1A9-41E5-0E430DF2A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439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AE726D-AF68-DE22-83E9-889C52037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188" y="1806487"/>
            <a:ext cx="4932625" cy="638050"/>
          </a:xfrm>
        </p:spPr>
        <p:txBody>
          <a:bodyPr/>
          <a:lstStyle/>
          <a:p>
            <a:r>
              <a:rPr lang="en-US" dirty="0"/>
              <a:t>Revenue model</a:t>
            </a:r>
          </a:p>
        </p:txBody>
      </p:sp>
      <p:pic>
        <p:nvPicPr>
          <p:cNvPr id="29" name="Picture Placeholder 28" descr="Coffee Beans Icon">
            <a:extLst>
              <a:ext uri="{FF2B5EF4-FFF2-40B4-BE49-F238E27FC236}">
                <a16:creationId xmlns:a16="http://schemas.microsoft.com/office/drawing/2014/main" id="{07306F70-474C-BE74-E25D-4C7EBE301E07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9613" y="2821450"/>
            <a:ext cx="484632" cy="48463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A069B7-16B1-8860-94B9-11188E3143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51312" y="2809756"/>
            <a:ext cx="4286501" cy="538223"/>
          </a:xfrm>
        </p:spPr>
        <p:txBody>
          <a:bodyPr/>
          <a:lstStyle/>
          <a:p>
            <a:r>
              <a:rPr lang="en-US" dirty="0"/>
              <a:t>Gourmet coffee beans</a:t>
            </a:r>
          </a:p>
        </p:txBody>
      </p:sp>
      <p:pic>
        <p:nvPicPr>
          <p:cNvPr id="31" name="Picture Placeholder 30" descr="Coffee Cup Icon">
            <a:extLst>
              <a:ext uri="{FF2B5EF4-FFF2-40B4-BE49-F238E27FC236}">
                <a16:creationId xmlns:a16="http://schemas.microsoft.com/office/drawing/2014/main" id="{1C373FD0-BFC5-2213-8473-897E524A3B7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39613" y="3437926"/>
            <a:ext cx="484632" cy="484632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478497-A155-D49A-186B-FF79BE53F89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51312" y="3418079"/>
            <a:ext cx="4286501" cy="538223"/>
          </a:xfrm>
        </p:spPr>
        <p:txBody>
          <a:bodyPr/>
          <a:lstStyle/>
          <a:p>
            <a:r>
              <a:rPr lang="en-US" dirty="0"/>
              <a:t>Signature coffee beverages </a:t>
            </a:r>
          </a:p>
        </p:txBody>
      </p:sp>
      <p:pic>
        <p:nvPicPr>
          <p:cNvPr id="33" name="Picture Placeholder 32" descr="Shaking Hands Icon">
            <a:extLst>
              <a:ext uri="{FF2B5EF4-FFF2-40B4-BE49-F238E27FC236}">
                <a16:creationId xmlns:a16="http://schemas.microsoft.com/office/drawing/2014/main" id="{A466735B-EDA0-DDBE-C53E-41C65600AEFC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39613" y="4054403"/>
            <a:ext cx="484632" cy="48463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2EAC5E0-04E9-5609-D2E2-C91FC15AF6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51312" y="4026402"/>
            <a:ext cx="4286501" cy="538223"/>
          </a:xfrm>
        </p:spPr>
        <p:txBody>
          <a:bodyPr/>
          <a:lstStyle/>
          <a:p>
            <a:r>
              <a:rPr lang="en-US" dirty="0"/>
              <a:t>100% fair-trade guaranteed</a:t>
            </a:r>
          </a:p>
        </p:txBody>
      </p:sp>
      <p:pic>
        <p:nvPicPr>
          <p:cNvPr id="14" name="Picture Placeholder 13" descr="A person pouring milk into a glass of coffee ">
            <a:extLst>
              <a:ext uri="{FF2B5EF4-FFF2-40B4-BE49-F238E27FC236}">
                <a16:creationId xmlns:a16="http://schemas.microsoft.com/office/drawing/2014/main" id="{301670F8-2E6E-6717-C1DC-15F206EDD5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1"/>
            <a:ext cx="6096000" cy="5243333"/>
          </a:xfr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2D85589E-C1C1-E123-F64E-031C666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052C768-C598-19FB-127E-C6CA7BEC9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4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16A0D5-5CB6-A442-D8E1-2E8287B98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28" y="309448"/>
            <a:ext cx="3231145" cy="484632"/>
          </a:xfrm>
        </p:spPr>
        <p:txBody>
          <a:bodyPr/>
          <a:lstStyle/>
          <a:p>
            <a:r>
              <a:rPr lang="en-US" dirty="0"/>
              <a:t>Gourmet coffee beans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016A63-BEE3-F549-DAB9-1A45DE9215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4329" y="883387"/>
            <a:ext cx="3227060" cy="2199311"/>
          </a:xfrm>
        </p:spPr>
        <p:txBody>
          <a:bodyPr>
            <a:normAutofit/>
          </a:bodyPr>
          <a:lstStyle/>
          <a:p>
            <a:r>
              <a:rPr lang="en-US" dirty="0"/>
              <a:t>35 to 40 different varieties </a:t>
            </a:r>
          </a:p>
          <a:p>
            <a:r>
              <a:rPr lang="en-US" dirty="0"/>
              <a:t>Differing flavors, brew strengths, and  from different regions</a:t>
            </a:r>
          </a:p>
          <a:p>
            <a:r>
              <a:rPr lang="en-US" dirty="0"/>
              <a:t>Specialized by the pound</a:t>
            </a:r>
          </a:p>
          <a:p>
            <a:r>
              <a:rPr lang="en-US" dirty="0"/>
              <a:t>Ranging $4.00 to $40.00 per pound</a:t>
            </a:r>
          </a:p>
          <a:p>
            <a:r>
              <a:rPr lang="en-US" dirty="0"/>
              <a:t>Average $15.00 </a:t>
            </a:r>
            <a:r>
              <a:rPr lang="en-US"/>
              <a:t>per pound</a:t>
            </a:r>
          </a:p>
          <a:p>
            <a:r>
              <a:rPr lang="en-US" dirty="0"/>
              <a:t>Customers can choose beans or freshly ground</a:t>
            </a:r>
          </a:p>
        </p:txBody>
      </p:sp>
      <p:pic>
        <p:nvPicPr>
          <p:cNvPr id="131" name="Picture Placeholder 130" descr="Several glasses of liquid">
            <a:extLst>
              <a:ext uri="{FF2B5EF4-FFF2-40B4-BE49-F238E27FC236}">
                <a16:creationId xmlns:a16="http://schemas.microsoft.com/office/drawing/2014/main" id="{A10FDB5F-E19E-ED52-F6CE-6C30B9DE21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3081" y="-11683"/>
            <a:ext cx="4114801" cy="3439923"/>
          </a:xfrm>
        </p:spPr>
      </p:pic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F7D55444-7D69-3A11-24C1-E11C181B50C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51175" y="245774"/>
            <a:ext cx="3072064" cy="538223"/>
          </a:xfrm>
        </p:spPr>
        <p:txBody>
          <a:bodyPr/>
          <a:lstStyle/>
          <a:p>
            <a:r>
              <a:rPr lang="en-US" dirty="0"/>
              <a:t>100% fair trade guaranteed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AFCB2D14-EEDB-8903-0FF1-E4FB518C09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651174" y="906920"/>
            <a:ext cx="3056497" cy="2199311"/>
          </a:xfrm>
        </p:spPr>
        <p:txBody>
          <a:bodyPr/>
          <a:lstStyle/>
          <a:p>
            <a:r>
              <a:rPr lang="en-US" dirty="0"/>
              <a:t>Direct sale of food products</a:t>
            </a:r>
          </a:p>
          <a:p>
            <a:r>
              <a:rPr lang="en-US" dirty="0"/>
              <a:t>Locally sourced</a:t>
            </a:r>
          </a:p>
          <a:p>
            <a:r>
              <a:rPr lang="en-US" dirty="0"/>
              <a:t>Reputable and recognizable vendor and/</a:t>
            </a:r>
            <a:r>
              <a:rPr lang="en-US"/>
              <a:t>or chefs</a:t>
            </a:r>
            <a:endParaRPr lang="en-US" dirty="0"/>
          </a:p>
          <a:p>
            <a:r>
              <a:rPr lang="en-US" dirty="0"/>
              <a:t>May include sandwiches, bagels, burritos, pastries, and cookies</a:t>
            </a:r>
          </a:p>
        </p:txBody>
      </p:sp>
      <p:pic>
        <p:nvPicPr>
          <p:cNvPr id="133" name="Picture Placeholder 132" descr="Coffee beans and powder on a surface ">
            <a:extLst>
              <a:ext uri="{FF2B5EF4-FFF2-40B4-BE49-F238E27FC236}">
                <a16:creationId xmlns:a16="http://schemas.microsoft.com/office/drawing/2014/main" id="{5DAF913E-2852-72B3-3F60-1E81B1615D4E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804" y="3428237"/>
            <a:ext cx="4065886" cy="3439923"/>
          </a:xfrm>
        </p:spPr>
      </p:pic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6CB5A1-25E4-7026-DACC-DF2E3807707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538700" y="3730892"/>
            <a:ext cx="3239314" cy="538223"/>
          </a:xfrm>
        </p:spPr>
        <p:txBody>
          <a:bodyPr/>
          <a:lstStyle/>
          <a:p>
            <a:r>
              <a:rPr lang="en-US" dirty="0"/>
              <a:t>Signature coffee beverages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C9A84AC-E8E5-C32D-47BB-F8EDC699A30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8700" y="4417990"/>
            <a:ext cx="3227060" cy="2199311"/>
          </a:xfrm>
        </p:spPr>
        <p:txBody>
          <a:bodyPr>
            <a:normAutofit/>
          </a:bodyPr>
          <a:lstStyle/>
          <a:p>
            <a:r>
              <a:rPr lang="en-US" dirty="0"/>
              <a:t>Variety of coffee beverages</a:t>
            </a:r>
          </a:p>
          <a:p>
            <a:r>
              <a:rPr lang="en-US" dirty="0"/>
              <a:t>Three different size cups</a:t>
            </a:r>
          </a:p>
          <a:p>
            <a:r>
              <a:rPr lang="en-US" dirty="0"/>
              <a:t>Priced from $2.50 for a 12-ounce drip coffee to $5.75 for a 20-ounce latte</a:t>
            </a:r>
          </a:p>
          <a:p>
            <a:r>
              <a:rPr lang="en-US" dirty="0"/>
              <a:t>Provides a steady and reliable source of income</a:t>
            </a:r>
          </a:p>
          <a:p>
            <a:r>
              <a:rPr lang="en-US" dirty="0"/>
              <a:t>Highly predicable and high margin</a:t>
            </a:r>
          </a:p>
        </p:txBody>
      </p:sp>
      <p:pic>
        <p:nvPicPr>
          <p:cNvPr id="135" name="Picture Placeholder 134" descr="A person pouring milk into a cup ">
            <a:extLst>
              <a:ext uri="{FF2B5EF4-FFF2-40B4-BE49-F238E27FC236}">
                <a16:creationId xmlns:a16="http://schemas.microsoft.com/office/drawing/2014/main" id="{DB129361-F257-1B13-4A06-7A0BF2756270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8042" y="3428237"/>
            <a:ext cx="4034118" cy="3439923"/>
          </a:xfrm>
        </p:spPr>
      </p:pic>
    </p:spTree>
    <p:extLst>
      <p:ext uri="{BB962C8B-B14F-4D97-AF65-F5344CB8AC3E}">
        <p14:creationId xmlns:p14="http://schemas.microsoft.com/office/powerpoint/2010/main" val="253417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161A49-9842-86A1-86FC-9089C2F1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10284948" cy="638050"/>
          </a:xfrm>
        </p:spPr>
        <p:txBody>
          <a:bodyPr/>
          <a:lstStyle/>
          <a:p>
            <a:r>
              <a:rPr lang="en-US" dirty="0"/>
              <a:t>Sales forecast</a:t>
            </a:r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C983E6EB-052D-505D-4E6F-1EE1C1EE2A66}"/>
              </a:ext>
            </a:extLst>
          </p:cNvPr>
          <p:cNvGraphicFramePr>
            <a:graphicFrameLocks noGrp="1"/>
          </p:cNvGraphicFramePr>
          <p:nvPr>
            <p:ph type="tbl" sz="quarter" idx="24"/>
            <p:extLst>
              <p:ext uri="{D42A27DB-BD31-4B8C-83A1-F6EECF244321}">
                <p14:modId xmlns:p14="http://schemas.microsoft.com/office/powerpoint/2010/main" val="4013222018"/>
              </p:ext>
            </p:extLst>
          </p:nvPr>
        </p:nvGraphicFramePr>
        <p:xfrm>
          <a:off x="1068388" y="1466850"/>
          <a:ext cx="10061133" cy="1227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2777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2049452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2049452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2049452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40464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 YEAR SALES</a:t>
                      </a:r>
                      <a:r>
                        <a:rPr lang="en-US" sz="1400" b="1" baseline="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SUMMARY</a:t>
                      </a:r>
                      <a:endParaRPr lang="en-US" sz="1400" b="1" dirty="0">
                        <a:solidFill>
                          <a:schemeClr val="accent1">
                            <a:lumMod val="10000"/>
                          </a:schemeClr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TOTAL SALES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$702,000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$772,200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$849,420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TOTAL</a:t>
                      </a:r>
                      <a:r>
                        <a:rPr lang="en-US" sz="1200" b="0" baseline="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COGS</a:t>
                      </a:r>
                      <a:endParaRPr lang="en-US" sz="1200" b="0" dirty="0">
                        <a:solidFill>
                          <a:schemeClr val="accent1">
                            <a:lumMod val="10000"/>
                          </a:schemeClr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$212,000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$222,600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$233,730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NET PROFIT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$490,000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$549,600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$615,690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589567"/>
                  </a:ext>
                </a:extLst>
              </a:tr>
            </a:tbl>
          </a:graphicData>
        </a:graphic>
      </p:graphicFrame>
      <p:graphicFrame>
        <p:nvGraphicFramePr>
          <p:cNvPr id="19" name="Chart Placeholder 18" descr="Chart">
            <a:extLst>
              <a:ext uri="{FF2B5EF4-FFF2-40B4-BE49-F238E27FC236}">
                <a16:creationId xmlns:a16="http://schemas.microsoft.com/office/drawing/2014/main" id="{E858A4A1-F33E-52E7-0150-F9A31CEE7036}"/>
              </a:ext>
            </a:extLst>
          </p:cNvPr>
          <p:cNvGraphicFramePr>
            <a:graphicFrameLocks noGrp="1"/>
          </p:cNvGraphicFramePr>
          <p:nvPr>
            <p:ph type="chart" sz="quarter" idx="23"/>
            <p:extLst>
              <p:ext uri="{D42A27DB-BD31-4B8C-83A1-F6EECF244321}">
                <p14:modId xmlns:p14="http://schemas.microsoft.com/office/powerpoint/2010/main" val="2275878459"/>
              </p:ext>
            </p:extLst>
          </p:nvPr>
        </p:nvGraphicFramePr>
        <p:xfrm>
          <a:off x="1068388" y="3109913"/>
          <a:ext cx="10055225" cy="2906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6DC43BA7-4DF3-6EDE-0553-2217AFEC70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ED4F134A-78ED-5AB1-7F4B-C5589C66E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8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7FB9C-0777-BDFD-24FB-D0CE5DB0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10315428" cy="638050"/>
          </a:xfrm>
        </p:spPr>
        <p:txBody>
          <a:bodyPr/>
          <a:lstStyle/>
          <a:p>
            <a:r>
              <a:rPr lang="en-US" dirty="0"/>
              <a:t>KEY TIMELINE GOALS</a:t>
            </a:r>
          </a:p>
        </p:txBody>
      </p:sp>
      <p:graphicFrame>
        <p:nvGraphicFramePr>
          <p:cNvPr id="4" name="Table Placeholder 3">
            <a:extLst>
              <a:ext uri="{FF2B5EF4-FFF2-40B4-BE49-F238E27FC236}">
                <a16:creationId xmlns:a16="http://schemas.microsoft.com/office/drawing/2014/main" id="{973D8F23-A536-3EBD-BE79-33043FA442A1}"/>
              </a:ext>
            </a:extLst>
          </p:cNvPr>
          <p:cNvGraphicFramePr>
            <a:graphicFrameLocks noGrp="1"/>
          </p:cNvGraphicFramePr>
          <p:nvPr>
            <p:ph type="tbl" sz="quarter" idx="24"/>
            <p:extLst>
              <p:ext uri="{D42A27DB-BD31-4B8C-83A1-F6EECF244321}">
                <p14:modId xmlns:p14="http://schemas.microsoft.com/office/powerpoint/2010/main" val="2459572379"/>
              </p:ext>
            </p:extLst>
          </p:nvPr>
        </p:nvGraphicFramePr>
        <p:xfrm>
          <a:off x="1058863" y="1446213"/>
          <a:ext cx="10061132" cy="4381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156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775494">
                  <a:extLst>
                    <a:ext uri="{9D8B030D-6E8A-4147-A177-3AD203B41FA5}">
                      <a16:colId xmlns:a16="http://schemas.microsoft.com/office/drawing/2014/main" val="1983756049"/>
                    </a:ext>
                  </a:extLst>
                </a:gridCol>
                <a:gridCol w="1775494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775494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775494">
                  <a:extLst>
                    <a:ext uri="{9D8B030D-6E8A-4147-A177-3AD203B41FA5}">
                      <a16:colId xmlns:a16="http://schemas.microsoft.com/office/drawing/2014/main" val="2673655231"/>
                    </a:ext>
                  </a:extLst>
                </a:gridCol>
              </a:tblGrid>
              <a:tr h="730311"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bg1"/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b">
                    <a:lnR w="12700" cmpd="sng">
                      <a:noFill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2/1/XX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5/12/XX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8/20/XX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11/28/XX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206674"/>
                  </a:ext>
                </a:extLst>
              </a:tr>
              <a:tr h="7303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Business / Marketing Plan</a:t>
                      </a: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7303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Secure</a:t>
                      </a:r>
                      <a:r>
                        <a:rPr lang="en-US" sz="1400" baseline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funding</a:t>
                      </a:r>
                      <a:endParaRPr lang="en-US" sz="1400" dirty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7303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Build</a:t>
                      </a:r>
                      <a:r>
                        <a:rPr lang="en-US" sz="1400" baseline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Out</a:t>
                      </a:r>
                      <a:endParaRPr lang="en-US" sz="1400" dirty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23879"/>
                  </a:ext>
                </a:extLst>
              </a:tr>
              <a:tr h="7303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Grand</a:t>
                      </a:r>
                      <a:r>
                        <a:rPr lang="en-US" sz="1400" baseline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opening</a:t>
                      </a:r>
                      <a:endParaRPr lang="en-US" sz="1400" dirty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126002"/>
                  </a:ext>
                </a:extLst>
              </a:tr>
              <a:tr h="7303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Achieve</a:t>
                      </a:r>
                      <a:r>
                        <a:rPr lang="en-US" sz="1400" baseline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700+ daily customers</a:t>
                      </a: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466982"/>
                  </a:ext>
                </a:extLst>
              </a:tr>
            </a:tbl>
          </a:graphicData>
        </a:graphic>
      </p:graphicFrame>
      <p:pic>
        <p:nvPicPr>
          <p:cNvPr id="61" name="Picture Placeholder 60" descr="Coffee Bean Icon">
            <a:extLst>
              <a:ext uri="{FF2B5EF4-FFF2-40B4-BE49-F238E27FC236}">
                <a16:creationId xmlns:a16="http://schemas.microsoft.com/office/drawing/2014/main" id="{406E637F-031C-84AA-3DFC-1670B9B7038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3" r="913"/>
          <a:stretch/>
        </p:blipFill>
        <p:spPr>
          <a:xfrm>
            <a:off x="4142740" y="2378075"/>
            <a:ext cx="274320" cy="347472"/>
          </a:xfrm>
        </p:spPr>
      </p:pic>
      <p:pic>
        <p:nvPicPr>
          <p:cNvPr id="73" name="Picture Placeholder 60" descr="Coffee Bean Icon">
            <a:extLst>
              <a:ext uri="{FF2B5EF4-FFF2-40B4-BE49-F238E27FC236}">
                <a16:creationId xmlns:a16="http://schemas.microsoft.com/office/drawing/2014/main" id="{2FBB93C4-6DB5-20E4-AE31-E2F9812225A8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3" r="913"/>
          <a:stretch/>
        </p:blipFill>
        <p:spPr>
          <a:xfrm>
            <a:off x="4447475" y="2378075"/>
            <a:ext cx="274320" cy="347472"/>
          </a:xfrm>
        </p:spPr>
      </p:pic>
      <p:pic>
        <p:nvPicPr>
          <p:cNvPr id="74" name="Picture Placeholder 60" descr="Coffee Bean Icon">
            <a:extLst>
              <a:ext uri="{FF2B5EF4-FFF2-40B4-BE49-F238E27FC236}">
                <a16:creationId xmlns:a16="http://schemas.microsoft.com/office/drawing/2014/main" id="{F7C05BA2-91E0-9956-E450-917ED99864C5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3" r="913"/>
          <a:stretch/>
        </p:blipFill>
        <p:spPr>
          <a:xfrm>
            <a:off x="4752210" y="2378075"/>
            <a:ext cx="274320" cy="347472"/>
          </a:xfrm>
        </p:spPr>
      </p:pic>
      <p:pic>
        <p:nvPicPr>
          <p:cNvPr id="75" name="Picture Placeholder 60" descr="Coffee Bean Icon">
            <a:extLst>
              <a:ext uri="{FF2B5EF4-FFF2-40B4-BE49-F238E27FC236}">
                <a16:creationId xmlns:a16="http://schemas.microsoft.com/office/drawing/2014/main" id="{6E18963B-C6D6-20C6-044E-E2D243FAE69C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5056945" y="2378075"/>
            <a:ext cx="274320" cy="347472"/>
          </a:xfrm>
        </p:spPr>
      </p:pic>
      <p:pic>
        <p:nvPicPr>
          <p:cNvPr id="76" name="Picture Placeholder 60" descr="Coffee Bean Icon">
            <a:extLst>
              <a:ext uri="{FF2B5EF4-FFF2-40B4-BE49-F238E27FC236}">
                <a16:creationId xmlns:a16="http://schemas.microsoft.com/office/drawing/2014/main" id="{3CBA7FF1-5838-3C9F-0F09-82BAA96A4824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5361679" y="2378075"/>
            <a:ext cx="274320" cy="347472"/>
          </a:xfrm>
        </p:spPr>
      </p:pic>
      <p:pic>
        <p:nvPicPr>
          <p:cNvPr id="220" name="Picture Placeholder 60" descr="Coffee Bean Icon">
            <a:extLst>
              <a:ext uri="{FF2B5EF4-FFF2-40B4-BE49-F238E27FC236}">
                <a16:creationId xmlns:a16="http://schemas.microsoft.com/office/drawing/2014/main" id="{91AC9CC3-E1C9-C2AA-51AC-7D1F5782D964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8" r="688"/>
          <a:stretch/>
        </p:blipFill>
        <p:spPr>
          <a:xfrm>
            <a:off x="5353930" y="3093396"/>
            <a:ext cx="274320" cy="347472"/>
          </a:xfrm>
        </p:spPr>
      </p:pic>
      <p:pic>
        <p:nvPicPr>
          <p:cNvPr id="221" name="Picture Placeholder 60" descr="Coffee Bean Icon">
            <a:extLst>
              <a:ext uri="{FF2B5EF4-FFF2-40B4-BE49-F238E27FC236}">
                <a16:creationId xmlns:a16="http://schemas.microsoft.com/office/drawing/2014/main" id="{C80FFA4D-A266-14EB-0A9D-5AA803A3B8A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8" r="688"/>
          <a:stretch/>
        </p:blipFill>
        <p:spPr>
          <a:xfrm>
            <a:off x="5658665" y="3093396"/>
            <a:ext cx="274320" cy="347472"/>
          </a:xfrm>
        </p:spPr>
      </p:pic>
      <p:pic>
        <p:nvPicPr>
          <p:cNvPr id="222" name="Picture Placeholder 60" descr="Coffee Bean Icon">
            <a:extLst>
              <a:ext uri="{FF2B5EF4-FFF2-40B4-BE49-F238E27FC236}">
                <a16:creationId xmlns:a16="http://schemas.microsoft.com/office/drawing/2014/main" id="{AE79DCF9-7E47-567C-03BF-56753BAAF1EB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1" r="401"/>
          <a:stretch/>
        </p:blipFill>
        <p:spPr>
          <a:xfrm>
            <a:off x="5963400" y="3093396"/>
            <a:ext cx="274320" cy="347472"/>
          </a:xfrm>
        </p:spPr>
      </p:pic>
      <p:pic>
        <p:nvPicPr>
          <p:cNvPr id="223" name="Picture Placeholder 60" descr="Coffee Bean Icon">
            <a:extLst>
              <a:ext uri="{FF2B5EF4-FFF2-40B4-BE49-F238E27FC236}">
                <a16:creationId xmlns:a16="http://schemas.microsoft.com/office/drawing/2014/main" id="{99D482CF-620D-FEBB-BAE6-83C60A2FC694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6055073" y="3819525"/>
            <a:ext cx="274320" cy="347472"/>
          </a:xfrm>
        </p:spPr>
      </p:pic>
      <p:pic>
        <p:nvPicPr>
          <p:cNvPr id="224" name="Picture Placeholder 60" descr="Coffee Bean Icon">
            <a:extLst>
              <a:ext uri="{FF2B5EF4-FFF2-40B4-BE49-F238E27FC236}">
                <a16:creationId xmlns:a16="http://schemas.microsoft.com/office/drawing/2014/main" id="{ACCB907D-1BA6-5809-B361-1D8303E4464F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6359808" y="3819525"/>
            <a:ext cx="274320" cy="347472"/>
          </a:xfrm>
        </p:spPr>
      </p:pic>
      <p:pic>
        <p:nvPicPr>
          <p:cNvPr id="225" name="Picture Placeholder 60" descr="Coffee Bean Icon">
            <a:extLst>
              <a:ext uri="{FF2B5EF4-FFF2-40B4-BE49-F238E27FC236}">
                <a16:creationId xmlns:a16="http://schemas.microsoft.com/office/drawing/2014/main" id="{9EA8E69B-472D-1766-9250-786F5271F92A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6664543" y="3819525"/>
            <a:ext cx="274320" cy="347472"/>
          </a:xfrm>
        </p:spPr>
      </p:pic>
      <p:pic>
        <p:nvPicPr>
          <p:cNvPr id="226" name="Picture Placeholder 60" descr="Coffee Bean Icon">
            <a:extLst>
              <a:ext uri="{FF2B5EF4-FFF2-40B4-BE49-F238E27FC236}">
                <a16:creationId xmlns:a16="http://schemas.microsoft.com/office/drawing/2014/main" id="{EBCC21F1-C7E0-EB1B-BC1F-B8FF3973A5DD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6969278" y="3819525"/>
            <a:ext cx="274320" cy="347472"/>
          </a:xfrm>
        </p:spPr>
      </p:pic>
      <p:pic>
        <p:nvPicPr>
          <p:cNvPr id="227" name="Picture Placeholder 60" descr="Coffee Bean Icon">
            <a:extLst>
              <a:ext uri="{FF2B5EF4-FFF2-40B4-BE49-F238E27FC236}">
                <a16:creationId xmlns:a16="http://schemas.microsoft.com/office/drawing/2014/main" id="{99A8BFD8-A759-34FC-3F63-9268B46CECFE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7274012" y="3819525"/>
            <a:ext cx="274320" cy="347472"/>
          </a:xfrm>
        </p:spPr>
      </p:pic>
      <p:pic>
        <p:nvPicPr>
          <p:cNvPr id="228" name="Picture Placeholder 60" descr="Coffee Bean Icon">
            <a:extLst>
              <a:ext uri="{FF2B5EF4-FFF2-40B4-BE49-F238E27FC236}">
                <a16:creationId xmlns:a16="http://schemas.microsoft.com/office/drawing/2014/main" id="{A567DB56-32BB-88F2-80ED-3CA78953C00A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7578746" y="3819525"/>
            <a:ext cx="274320" cy="347472"/>
          </a:xfrm>
        </p:spPr>
      </p:pic>
      <p:pic>
        <p:nvPicPr>
          <p:cNvPr id="229" name="Picture Placeholder 60" descr="Coffee Bean Icon">
            <a:extLst>
              <a:ext uri="{FF2B5EF4-FFF2-40B4-BE49-F238E27FC236}">
                <a16:creationId xmlns:a16="http://schemas.microsoft.com/office/drawing/2014/main" id="{6732D0C0-987F-1D5D-4D95-F2C7C082AAEB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7883481" y="3819525"/>
            <a:ext cx="274320" cy="347472"/>
          </a:xfrm>
        </p:spPr>
      </p:pic>
      <p:pic>
        <p:nvPicPr>
          <p:cNvPr id="230" name="Picture Placeholder 60" descr="Coffee Bean Icon">
            <a:extLst>
              <a:ext uri="{FF2B5EF4-FFF2-40B4-BE49-F238E27FC236}">
                <a16:creationId xmlns:a16="http://schemas.microsoft.com/office/drawing/2014/main" id="{038C2397-BF56-464A-09DD-CA1C53AD078D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8188215" y="3819525"/>
            <a:ext cx="274320" cy="347472"/>
          </a:xfrm>
        </p:spPr>
      </p:pic>
      <p:pic>
        <p:nvPicPr>
          <p:cNvPr id="231" name="Picture Placeholder 60" descr="Coffee Bean Icon">
            <a:extLst>
              <a:ext uri="{FF2B5EF4-FFF2-40B4-BE49-F238E27FC236}">
                <a16:creationId xmlns:a16="http://schemas.microsoft.com/office/drawing/2014/main" id="{7EE035CF-6258-3D78-940A-F8497D9FBDD7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8540305" y="4547853"/>
            <a:ext cx="274320" cy="347472"/>
          </a:xfrm>
        </p:spPr>
      </p:pic>
      <p:pic>
        <p:nvPicPr>
          <p:cNvPr id="232" name="Picture Placeholder 60" descr="Coffee Bean Icon">
            <a:extLst>
              <a:ext uri="{FF2B5EF4-FFF2-40B4-BE49-F238E27FC236}">
                <a16:creationId xmlns:a16="http://schemas.microsoft.com/office/drawing/2014/main" id="{5418C078-D0A7-7D93-979F-0FC20C764E6A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9055262" y="5269391"/>
            <a:ext cx="274320" cy="347472"/>
          </a:xfrm>
        </p:spPr>
      </p:pic>
      <p:pic>
        <p:nvPicPr>
          <p:cNvPr id="233" name="Picture Placeholder 60" descr="Coffee Bean Icon">
            <a:extLst>
              <a:ext uri="{FF2B5EF4-FFF2-40B4-BE49-F238E27FC236}">
                <a16:creationId xmlns:a16="http://schemas.microsoft.com/office/drawing/2014/main" id="{1FD1B28C-A9DF-2C1A-E3F4-AAD6DFE2B4B8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9359997" y="5269391"/>
            <a:ext cx="274320" cy="347472"/>
          </a:xfrm>
        </p:spPr>
      </p:pic>
      <p:pic>
        <p:nvPicPr>
          <p:cNvPr id="234" name="Picture Placeholder 60" descr="Coffee Bean Icon">
            <a:extLst>
              <a:ext uri="{FF2B5EF4-FFF2-40B4-BE49-F238E27FC236}">
                <a16:creationId xmlns:a16="http://schemas.microsoft.com/office/drawing/2014/main" id="{51182B71-A0DD-8AEB-EB3C-97E7A880B209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9664732" y="5269391"/>
            <a:ext cx="274320" cy="347472"/>
          </a:xfrm>
        </p:spPr>
      </p:pic>
      <p:pic>
        <p:nvPicPr>
          <p:cNvPr id="235" name="Picture Placeholder 60" descr="Coffee Bean Icon">
            <a:extLst>
              <a:ext uri="{FF2B5EF4-FFF2-40B4-BE49-F238E27FC236}">
                <a16:creationId xmlns:a16="http://schemas.microsoft.com/office/drawing/2014/main" id="{D777AB48-D56B-4D9D-7246-CFD6B218E0F0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9969467" y="5269391"/>
            <a:ext cx="274320" cy="347472"/>
          </a:xfrm>
        </p:spPr>
      </p:pic>
      <p:sp>
        <p:nvSpPr>
          <p:cNvPr id="263" name="Footer Placeholder 262">
            <a:extLst>
              <a:ext uri="{FF2B5EF4-FFF2-40B4-BE49-F238E27FC236}">
                <a16:creationId xmlns:a16="http://schemas.microsoft.com/office/drawing/2014/main" id="{99FDF614-4499-2EB5-1B98-562A6F90A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264" name="Slide Number Placeholder 263">
            <a:extLst>
              <a:ext uri="{FF2B5EF4-FFF2-40B4-BE49-F238E27FC236}">
                <a16:creationId xmlns:a16="http://schemas.microsoft.com/office/drawing/2014/main" id="{DCF91154-C82D-D672-45C6-AA1B1B28B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9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CF4EF1-277F-576B-6C22-F2FBF5EF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857" y="2705755"/>
            <a:ext cx="3561986" cy="1446491"/>
          </a:xfrm>
        </p:spPr>
        <p:txBody>
          <a:bodyPr/>
          <a:lstStyle/>
          <a:p>
            <a:r>
              <a:rPr lang="en-US" dirty="0"/>
              <a:t>The Team</a:t>
            </a:r>
          </a:p>
        </p:txBody>
      </p:sp>
      <p:pic>
        <p:nvPicPr>
          <p:cNvPr id="23" name="Picture Placeholder 22" descr="A person with blonde hair ">
            <a:extLst>
              <a:ext uri="{FF2B5EF4-FFF2-40B4-BE49-F238E27FC236}">
                <a16:creationId xmlns:a16="http://schemas.microsoft.com/office/drawing/2014/main" id="{17D564D3-7C45-61B1-FD65-252F0D2520C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4040" y="-10160"/>
            <a:ext cx="3086262" cy="227076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4B7508-3590-5618-CE98-CC7899178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66191" y="526575"/>
            <a:ext cx="2170649" cy="538223"/>
          </a:xfrm>
        </p:spPr>
        <p:txBody>
          <a:bodyPr/>
          <a:lstStyle/>
          <a:p>
            <a:r>
              <a:rPr lang="en-US" dirty="0"/>
              <a:t>Manager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F07950-7CD5-CF49-63D9-4FCD7B7A79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66191" y="1138210"/>
            <a:ext cx="2170649" cy="538223"/>
          </a:xfrm>
        </p:spPr>
        <p:txBody>
          <a:bodyPr/>
          <a:lstStyle/>
          <a:p>
            <a:r>
              <a:rPr lang="en-US" dirty="0"/>
              <a:t>Remy Morris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429351-3888-19CC-2B0E-B4251D1A06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19328" y="2831055"/>
            <a:ext cx="2170649" cy="538223"/>
          </a:xfrm>
        </p:spPr>
        <p:txBody>
          <a:bodyPr/>
          <a:lstStyle/>
          <a:p>
            <a:r>
              <a:rPr lang="en-US" dirty="0"/>
              <a:t>Owner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607C8E-0620-9CBE-483C-A16214336B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19328" y="3442690"/>
            <a:ext cx="2170649" cy="538223"/>
          </a:xfrm>
        </p:spPr>
        <p:txBody>
          <a:bodyPr/>
          <a:lstStyle/>
          <a:p>
            <a:r>
              <a:rPr lang="en-US" dirty="0"/>
              <a:t>Sonu Jain</a:t>
            </a:r>
          </a:p>
        </p:txBody>
      </p:sp>
      <p:pic>
        <p:nvPicPr>
          <p:cNvPr id="25" name="Picture Placeholder 24" descr="A person with curly hair smiling ">
            <a:extLst>
              <a:ext uri="{FF2B5EF4-FFF2-40B4-BE49-F238E27FC236}">
                <a16:creationId xmlns:a16="http://schemas.microsoft.com/office/drawing/2014/main" id="{F8278E39-54EC-0D61-68FE-5FB9BEF99C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17560" y="2259981"/>
            <a:ext cx="3042920" cy="2337420"/>
          </a:xfrm>
        </p:spPr>
      </p:pic>
      <p:pic>
        <p:nvPicPr>
          <p:cNvPr id="27" name="Picture Placeholder 26" descr="A person with curly hair smiling ">
            <a:extLst>
              <a:ext uri="{FF2B5EF4-FFF2-40B4-BE49-F238E27FC236}">
                <a16:creationId xmlns:a16="http://schemas.microsoft.com/office/drawing/2014/main" id="{19E07E6A-62D3-8EA3-C252-6595B6DCC3F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4040" y="4596782"/>
            <a:ext cx="3076102" cy="227076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847FFF0-9636-EE50-064B-A912ADD503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57280" y="5261360"/>
            <a:ext cx="2170649" cy="538223"/>
          </a:xfrm>
        </p:spPr>
        <p:txBody>
          <a:bodyPr/>
          <a:lstStyle/>
          <a:p>
            <a:r>
              <a:rPr lang="en-US" dirty="0"/>
              <a:t>Key Employee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2C30CD-C712-B170-E1D3-01F6E1249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57280" y="5872995"/>
            <a:ext cx="2170649" cy="538223"/>
          </a:xfrm>
        </p:spPr>
        <p:txBody>
          <a:bodyPr/>
          <a:lstStyle/>
          <a:p>
            <a:r>
              <a:rPr lang="en-US" dirty="0"/>
              <a:t>Noa Vidal</a:t>
            </a:r>
          </a:p>
        </p:txBody>
      </p:sp>
    </p:spTree>
    <p:extLst>
      <p:ext uri="{BB962C8B-B14F-4D97-AF65-F5344CB8AC3E}">
        <p14:creationId xmlns:p14="http://schemas.microsoft.com/office/powerpoint/2010/main" val="376588796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60">
      <a:dk1>
        <a:srgbClr val="000000"/>
      </a:dk1>
      <a:lt1>
        <a:srgbClr val="FFFFFF"/>
      </a:lt1>
      <a:dk2>
        <a:srgbClr val="E2D4C0"/>
      </a:dk2>
      <a:lt2>
        <a:srgbClr val="E6E6E6"/>
      </a:lt2>
      <a:accent1>
        <a:srgbClr val="E2CBB9"/>
      </a:accent1>
      <a:accent2>
        <a:srgbClr val="843F00"/>
      </a:accent2>
      <a:accent3>
        <a:srgbClr val="562F08"/>
      </a:accent3>
      <a:accent4>
        <a:srgbClr val="91CF50"/>
      </a:accent4>
      <a:accent5>
        <a:srgbClr val="2B9C4F"/>
      </a:accent5>
      <a:accent6>
        <a:srgbClr val="0B7149"/>
      </a:accent6>
      <a:hlink>
        <a:srgbClr val="FFF8F9"/>
      </a:hlink>
      <a:folHlink>
        <a:srgbClr val="2B6ACD"/>
      </a:folHlink>
    </a:clrScheme>
    <a:fontScheme name="Custom 71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01884_Win32_SL_v5" id="{7AFE633C-0110-4F77-84ED-A8BF8EBFD362}" vid="{80EE89D2-E5CC-48AF-BB35-D1580B918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510185-06BE-4162-BEE1-5DC8B9C9C1B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0EAE634-DEC4-4395-A997-0E4563AFF1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DD14FD-BC23-4945-A0FC-5BDE75B3DF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19</TotalTime>
  <Words>560</Words>
  <Application>Microsoft Office PowerPoint</Application>
  <PresentationFormat>Widescreen</PresentationFormat>
  <Paragraphs>185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Courier New</vt:lpstr>
      <vt:lpstr>Lato</vt:lpstr>
      <vt:lpstr>Lato Black</vt:lpstr>
      <vt:lpstr>Custom</vt:lpstr>
      <vt:lpstr>Investor Opportunity</vt:lpstr>
      <vt:lpstr>The Big</vt:lpstr>
      <vt:lpstr>Industry Outlook</vt:lpstr>
      <vt:lpstr>The Market</vt:lpstr>
      <vt:lpstr>Revenue model</vt:lpstr>
      <vt:lpstr>Gourmet coffee beans</vt:lpstr>
      <vt:lpstr>Sales forecast</vt:lpstr>
      <vt:lpstr>KEY TIMELINE GOALS</vt:lpstr>
      <vt:lpstr>The Team</vt:lpstr>
      <vt:lpstr>Business Ratios</vt:lpstr>
      <vt:lpstr>Business Ratios   </vt:lpstr>
      <vt:lpstr>Major Competitors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Opportunity</dc:title>
  <dc:creator>Yann Debray</dc:creator>
  <cp:lastModifiedBy>Yann Debray</cp:lastModifiedBy>
  <cp:revision>1</cp:revision>
  <dcterms:created xsi:type="dcterms:W3CDTF">2023-11-05T21:48:46Z</dcterms:created>
  <dcterms:modified xsi:type="dcterms:W3CDTF">2023-11-05T22:08:09Z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